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9.xml" ContentType="application/vnd.openxmlformats-officedocument.presentationml.notesSlide+xml"/>
  <Override PartName="/ppt/ink/ink5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51.xml" ContentType="application/inkml+xml"/>
  <Override PartName="/ppt/ink/ink5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53.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309" r:id="rId3"/>
    <p:sldId id="307" r:id="rId4"/>
    <p:sldId id="308" r:id="rId5"/>
    <p:sldId id="281" r:id="rId6"/>
    <p:sldId id="282" r:id="rId7"/>
    <p:sldId id="310" r:id="rId8"/>
    <p:sldId id="297" r:id="rId9"/>
    <p:sldId id="314" r:id="rId10"/>
    <p:sldId id="323" r:id="rId11"/>
    <p:sldId id="324" r:id="rId12"/>
    <p:sldId id="375" r:id="rId13"/>
    <p:sldId id="334" r:id="rId14"/>
    <p:sldId id="258" r:id="rId15"/>
    <p:sldId id="257" r:id="rId16"/>
    <p:sldId id="299" r:id="rId17"/>
    <p:sldId id="333" r:id="rId18"/>
    <p:sldId id="336" r:id="rId19"/>
    <p:sldId id="315" r:id="rId20"/>
    <p:sldId id="316" r:id="rId21"/>
    <p:sldId id="337" r:id="rId22"/>
    <p:sldId id="319" r:id="rId23"/>
    <p:sldId id="318" r:id="rId24"/>
    <p:sldId id="335" r:id="rId25"/>
    <p:sldId id="317" r:id="rId26"/>
    <p:sldId id="332" r:id="rId27"/>
    <p:sldId id="302" r:id="rId28"/>
    <p:sldId id="320" r:id="rId29"/>
    <p:sldId id="304" r:id="rId30"/>
    <p:sldId id="305" r:id="rId31"/>
    <p:sldId id="303" r:id="rId32"/>
    <p:sldId id="301" r:id="rId33"/>
    <p:sldId id="312" r:id="rId34"/>
    <p:sldId id="380" r:id="rId35"/>
    <p:sldId id="377" r:id="rId36"/>
    <p:sldId id="313" r:id="rId37"/>
    <p:sldId id="378" r:id="rId38"/>
    <p:sldId id="381" r:id="rId39"/>
    <p:sldId id="321" r:id="rId40"/>
    <p:sldId id="322" r:id="rId41"/>
    <p:sldId id="338" r:id="rId42"/>
    <p:sldId id="339" r:id="rId43"/>
    <p:sldId id="325" r:id="rId44"/>
    <p:sldId id="326" r:id="rId45"/>
    <p:sldId id="327" r:id="rId46"/>
    <p:sldId id="328" r:id="rId47"/>
    <p:sldId id="329" r:id="rId48"/>
    <p:sldId id="330" r:id="rId49"/>
    <p:sldId id="382" r:id="rId50"/>
    <p:sldId id="298" r:id="rId51"/>
    <p:sldId id="331" r:id="rId52"/>
    <p:sldId id="379" r:id="rId5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FFE79A"/>
    <a:srgbClr val="00FDFF"/>
    <a:srgbClr val="E97132"/>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5"/>
    <p:restoredTop sz="94658"/>
  </p:normalViewPr>
  <p:slideViewPr>
    <p:cSldViewPr snapToGrid="0">
      <p:cViewPr varScale="1">
        <p:scale>
          <a:sx n="98" d="100"/>
          <a:sy n="98" d="100"/>
        </p:scale>
        <p:origin x="200"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6.541"/>
    </inkml:context>
    <inkml:brush xml:id="br0">
      <inkml:brushProperty name="width" value="0.35" units="cm"/>
      <inkml:brushProperty name="height" value="0.35" units="cm"/>
      <inkml:brushProperty name="color" value="#9437FF"/>
    </inkml:brush>
  </inkml:definitions>
  <inkml:trace contextRef="#ctx0" brushRef="#br0">1 65 13132,'27'0'0,"3"-2"983,-6 0 0,18-1 0,33-2-492,-23 2 1,5 0-175,26 0 1,6 2-318,-20-1 0,2 1 0,1 0 327,4 1 1,0 0 0,0-1-151,0 1 1,-1 0 0,-3 0-178,20 0 0,-2 0 491,-4 0 1,-1 0-403,-3 0 0,0 0-89,3 0 0,0 0 491,-2 0 1,-1 0-1,-8 0 1,-1 0-1,-10 0 1,-3 0-119,-9 0 0,-1 0 92,42 0-465,-6 0 39,5-2-39,-36 2 0,2-1 0,6-1 0,2 1 0,3-1 0,1 1 0,2 0 0,-2 0 0,-11 0 0,-1 1 0,37-1 0,-10 1 0,1-1 0,15-1 0,-46 1 0,1 0 0,3 1 0,1-1 0,2 1 0,0 0 0,4-1 0,0 0 0,2 0 0,0 0 0,-2 0 0,-1 0 0,-4 0 0,-3 1 0,39 0 0,2 0 0,-44 0 0,2 0 0,8 0 0,1 0 0,4 0 0,-2 0 0,-7 0 0,-4 0 0,38 0 0,-26 0 0,-6 0 0,-4 0 0,-4 0 0,-2 0 0,-2-1 0,-2-1 0,6 1 0,7 0 0,10 1 0,13-1 0,-35 0 0,2 1 0,7-1 0,1 0 0,4 0 0,0 0 0,-1 1 0,-2-1 0,-8 1 0,-3 0 0,28 0 0,-21 0 0,-13 0 0,-6 0 0,-2 0 0,-1 0 0,0 0 0,0 0 0,1 0 0,-6 0 0,-9 0 0,-6 0 0,26 0 0,26 0 0,19 0 0,6 0 0,-32 0 0,-21 0 0,-13 0 0,-8 0 0,-1 0 0,0 0 0,-8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06/05/2024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33</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34</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35</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a:t>
            </a:r>
            <a:r>
              <a:rPr lang="en-GB" b="0" i="0" u="none" strike="noStrike" dirty="0" err="1">
                <a:solidFill>
                  <a:srgbClr val="D1D5DB"/>
                </a:solidFill>
                <a:effectLst/>
                <a:latin typeface="Söhne"/>
              </a:rPr>
              <a:t>sagittally</a:t>
            </a:r>
            <a:r>
              <a:rPr lang="en-GB" b="0" i="0" u="none" strike="noStrike" dirty="0">
                <a:solidFill>
                  <a:srgbClr val="D1D5DB"/>
                </a:solidFill>
                <a:effectLst/>
                <a:latin typeface="Söhne"/>
              </a:rPr>
              <a:t>.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52</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29</a:t>
            </a:fld>
            <a:endParaRPr lang="en-BE"/>
          </a:p>
        </p:txBody>
      </p:sp>
    </p:spTree>
    <p:extLst>
      <p:ext uri="{BB962C8B-B14F-4D97-AF65-F5344CB8AC3E}">
        <p14:creationId xmlns:p14="http://schemas.microsoft.com/office/powerpoint/2010/main" val="407079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emf"/><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customXml" Target="../ink/ink2.xml"/><Relationship Id="rId1" Type="http://schemas.openxmlformats.org/officeDocument/2006/relationships/slideLayout" Target="../slideLayouts/slideLayout1.xml"/><Relationship Id="rId5" Type="http://schemas.openxmlformats.org/officeDocument/2006/relationships/image" Target="../media/image390.png"/><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customXml" Target="../ink/ink5.xml"/><Relationship Id="rId9" Type="http://schemas.openxmlformats.org/officeDocument/2006/relationships/customXml" Target="../ink/ink8.xml"/></Relationships>
</file>

<file path=ppt/slides/_rels/slide1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customXml" Target="../ink/ink11.xml"/><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19.xml"/><Relationship Id="rId26" Type="http://schemas.openxmlformats.org/officeDocument/2006/relationships/customXml" Target="../ink/ink22.xml"/><Relationship Id="rId21" Type="http://schemas.openxmlformats.org/officeDocument/2006/relationships/image" Target="../media/image220.png"/><Relationship Id="rId34" Type="http://schemas.openxmlformats.org/officeDocument/2006/relationships/customXml" Target="../ink/ink26.xml"/><Relationship Id="rId12" Type="http://schemas.openxmlformats.org/officeDocument/2006/relationships/customXml" Target="../ink/ink16.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png"/><Relationship Id="rId2" Type="http://schemas.openxmlformats.org/officeDocument/2006/relationships/customXml" Target="../ink/ink14.xml"/><Relationship Id="rId16" Type="http://schemas.openxmlformats.org/officeDocument/2006/relationships/customXml" Target="../ink/ink18.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24" Type="http://schemas.openxmlformats.org/officeDocument/2006/relationships/customXml" Target="../ink/ink21.xml"/><Relationship Id="rId32" Type="http://schemas.openxmlformats.org/officeDocument/2006/relationships/customXml" Target="../ink/ink25.xml"/><Relationship Id="rId37" Type="http://schemas.openxmlformats.org/officeDocument/2006/relationships/customXml" Target="../ink/ink28.xml"/><Relationship Id="rId15" Type="http://schemas.openxmlformats.org/officeDocument/2006/relationships/image" Target="../media/image190.png"/><Relationship Id="rId23" Type="http://schemas.openxmlformats.org/officeDocument/2006/relationships/image" Target="../media/image23.png"/><Relationship Id="rId28" Type="http://schemas.openxmlformats.org/officeDocument/2006/relationships/customXml" Target="../ink/ink23.xml"/><Relationship Id="rId36" Type="http://schemas.openxmlformats.org/officeDocument/2006/relationships/customXml" Target="../ink/ink27.xml"/><Relationship Id="rId10" Type="http://schemas.openxmlformats.org/officeDocument/2006/relationships/customXml" Target="../ink/ink15.xml"/><Relationship Id="rId31" Type="http://schemas.openxmlformats.org/officeDocument/2006/relationships/image" Target="../media/image40.png"/><Relationship Id="rId9" Type="http://schemas.openxmlformats.org/officeDocument/2006/relationships/image" Target="../media/image16.png"/><Relationship Id="rId14" Type="http://schemas.openxmlformats.org/officeDocument/2006/relationships/customXml" Target="../ink/ink17.xml"/><Relationship Id="rId22" Type="http://schemas.openxmlformats.org/officeDocument/2006/relationships/customXml" Target="../ink/ink20.xml"/><Relationship Id="rId27" Type="http://schemas.openxmlformats.org/officeDocument/2006/relationships/image" Target="../media/image25.png"/><Relationship Id="rId30" Type="http://schemas.openxmlformats.org/officeDocument/2006/relationships/customXml" Target="../ink/ink24.xml"/><Relationship Id="rId3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29.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customXml" Target="../ink/ink30.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customXml" Target="../ink/ink31.xml"/><Relationship Id="rId1" Type="http://schemas.openxmlformats.org/officeDocument/2006/relationships/slideLayout" Target="../slideLayouts/slideLayout1.xml"/><Relationship Id="rId6" Type="http://schemas.openxmlformats.org/officeDocument/2006/relationships/customXml" Target="../ink/ink33.xml"/><Relationship Id="rId5" Type="http://schemas.openxmlformats.org/officeDocument/2006/relationships/image" Target="../media/image33.png"/><Relationship Id="rId4" Type="http://schemas.openxmlformats.org/officeDocument/2006/relationships/customXml" Target="../ink/ink32.xml"/><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52.png"/><Relationship Id="rId18" Type="http://schemas.openxmlformats.org/officeDocument/2006/relationships/customXml" Target="../ink/ink43.xml"/><Relationship Id="rId3" Type="http://schemas.openxmlformats.org/officeDocument/2006/relationships/image" Target="../media/image280.png"/><Relationship Id="rId7" Type="http://schemas.openxmlformats.org/officeDocument/2006/relationships/customXml" Target="../ink/ink37.xml"/><Relationship Id="rId12" Type="http://schemas.openxmlformats.org/officeDocument/2006/relationships/image" Target="../media/image430.png"/><Relationship Id="rId17" Type="http://schemas.openxmlformats.org/officeDocument/2006/relationships/customXml" Target="../ink/ink42.xml"/><Relationship Id="rId2" Type="http://schemas.openxmlformats.org/officeDocument/2006/relationships/customXml" Target="../ink/ink35.xml"/><Relationship Id="rId16" Type="http://schemas.openxmlformats.org/officeDocument/2006/relationships/customXml" Target="../ink/ink41.xml"/><Relationship Id="rId1" Type="http://schemas.openxmlformats.org/officeDocument/2006/relationships/slideLayout" Target="../slideLayouts/slideLayout1.xml"/><Relationship Id="rId6" Type="http://schemas.openxmlformats.org/officeDocument/2006/relationships/image" Target="../media/image400.png"/><Relationship Id="rId11" Type="http://schemas.openxmlformats.org/officeDocument/2006/relationships/customXml" Target="../ink/ink39.xml"/><Relationship Id="rId5" Type="http://schemas.openxmlformats.org/officeDocument/2006/relationships/customXml" Target="../ink/ink36.xml"/><Relationship Id="rId15" Type="http://schemas.openxmlformats.org/officeDocument/2006/relationships/image" Target="../media/image450.png"/><Relationship Id="rId10" Type="http://schemas.openxmlformats.org/officeDocument/2006/relationships/image" Target="../media/image420.png"/><Relationship Id="rId19"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customXml" Target="../ink/ink38.xml"/><Relationship Id="rId14" Type="http://schemas.openxmlformats.org/officeDocument/2006/relationships/customXml" Target="../ink/ink40.xml"/></Relationships>
</file>

<file path=ppt/slides/_rels/slide23.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customXml" Target="../ink/ink44.xml"/><Relationship Id="rId1" Type="http://schemas.openxmlformats.org/officeDocument/2006/relationships/slideLayout" Target="../slideLayouts/slideLayout1.xml"/><Relationship Id="rId6" Type="http://schemas.openxmlformats.org/officeDocument/2006/relationships/customXml" Target="../ink/ink46.xml"/><Relationship Id="rId5" Type="http://schemas.openxmlformats.org/officeDocument/2006/relationships/image" Target="../media/image360.png"/><Relationship Id="rId4" Type="http://schemas.openxmlformats.org/officeDocument/2006/relationships/customXml" Target="../ink/ink45.xml"/><Relationship Id="rId9" Type="http://schemas.openxmlformats.org/officeDocument/2006/relationships/image" Target="../media/image38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4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customXml" Target="../ink/ink49.xml"/></Relationships>
</file>

<file path=ppt/slides/_rels/slide2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sv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5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5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ustomXml" Target="../ink/ink52.xml"/><Relationship Id="rId5" Type="http://schemas.openxmlformats.org/officeDocument/2006/relationships/image" Target="../media/image510.png"/><Relationship Id="rId4" Type="http://schemas.openxmlformats.org/officeDocument/2006/relationships/customXml" Target="../ink/ink5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0.sv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sv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sv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ustomXml" Target="../ink/ink1.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a:p>
            <a:pPr algn="ctr"/>
            <a:r>
              <a:rPr lang="en-BE" sz="3600" dirty="0">
                <a:solidFill>
                  <a:schemeClr val="bg1"/>
                </a:solidFill>
                <a:latin typeface="Gill Sans MT" panose="020B0502020104020203" pitchFamily="34" charset="77"/>
              </a:rPr>
              <a:t>Frequency of vibration vocal folds during voicing</a:t>
            </a:r>
          </a:p>
          <a:p>
            <a:pPr algn="ctr"/>
            <a:r>
              <a:rPr lang="en-BE" sz="3600" dirty="0">
                <a:solidFill>
                  <a:schemeClr val="bg1"/>
                </a:solidFill>
                <a:latin typeface="Gill Sans MT" panose="020B0502020104020203" pitchFamily="34" charset="77"/>
              </a:rPr>
              <a:t> </a:t>
            </a:r>
          </a:p>
          <a:p>
            <a:pPr algn="ctr"/>
            <a:r>
              <a:rPr lang="en-BE" sz="3600" dirty="0">
                <a:solidFill>
                  <a:schemeClr val="bg1"/>
                </a:solidFill>
                <a:latin typeface="Gill Sans MT" panose="020B0502020104020203" pitchFamily="34" charset="77"/>
              </a:rPr>
              <a:t>How many cycles in 1 second</a:t>
            </a:r>
            <a:r>
              <a:rPr lang="en-BE" sz="3600" dirty="0">
                <a:solidFill>
                  <a:schemeClr val="bg1"/>
                </a:solidFill>
                <a:latin typeface="Gill Sans MT" panose="020B0502020104020203" pitchFamily="34" charset="77"/>
                <a:sym typeface="Wingdings" pitchFamily="2" charset="2"/>
              </a:rPr>
              <a:t> frequency in Hz</a:t>
            </a:r>
            <a:endParaRPr lang="en-BE" sz="3600" dirty="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a:t>
            </a:r>
            <a:r>
              <a:rPr lang="fr-BE" sz="1400" dirty="0" err="1"/>
              <a:t>www.youtube.com</a:t>
            </a:r>
            <a:r>
              <a:rPr lang="fr-BE" sz="1400" dirty="0"/>
              <a:t>/</a:t>
            </a:r>
            <a:r>
              <a:rPr lang="fr-BE" sz="1400" dirty="0" err="1"/>
              <a:t>watch?feature</a:t>
            </a:r>
            <a:r>
              <a:rPr lang="fr-BE" sz="1400" dirty="0"/>
              <a:t>=</a:t>
            </a:r>
            <a:r>
              <a:rPr lang="fr-BE" sz="1400" dirty="0" err="1"/>
              <a:t>player_detailpage&amp;v</a:t>
            </a:r>
            <a:r>
              <a:rPr lang="fr-BE" sz="1400" dirty="0"/>
              <a:t>=9kHdhbEnhoA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people</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vowels</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dirty="0">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One big </a:t>
            </a:r>
            <a:r>
              <a:rPr lang="en-BE" sz="5400" b="1" dirty="0">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dirty="0">
                <a:latin typeface="Gill Sans MT" panose="020B0502020104020203" pitchFamily="34" charset="77"/>
              </a:rPr>
              <a:t>V</a:t>
            </a:r>
            <a:r>
              <a:rPr lang="en-BE" sz="13800" b="1" dirty="0">
                <a:solidFill>
                  <a:schemeClr val="bg1"/>
                </a:solidFill>
                <a:latin typeface="Gill Sans MT" panose="020B0502020104020203" pitchFamily="34" charset="77"/>
              </a:rPr>
              <a:t>S</a:t>
            </a:r>
            <a:endParaRPr lang="en-BE" b="1" dirty="0">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dirty="0">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dirty="0">
                <a:latin typeface="Gill Sans MT" panose="020B0502020104020203" pitchFamily="34" charset="77"/>
              </a:rPr>
              <a:t>                            Intrinsic</a:t>
            </a:r>
            <a:r>
              <a:rPr lang="en-BE" sz="2800" b="1" dirty="0">
                <a:solidFill>
                  <a:schemeClr val="bg1"/>
                </a:solidFill>
                <a:latin typeface="Gill Sans MT" panose="020B0502020104020203" pitchFamily="34" charset="77"/>
              </a:rPr>
              <a:t> </a:t>
            </a:r>
            <a:r>
              <a:rPr lang="en-BE" sz="2800" b="1" dirty="0">
                <a:latin typeface="Gill Sans MT" panose="020B0502020104020203" pitchFamily="34" charset="77"/>
              </a:rPr>
              <a:t>Vowel</a:t>
            </a:r>
            <a:r>
              <a:rPr lang="en-BE" sz="2800" b="1" dirty="0">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616325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2123658"/>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dirty="0">
              <a:solidFill>
                <a:schemeClr val="bg1"/>
              </a:solidFill>
              <a:latin typeface="MV Boli" panose="020F0502020204030204" pitchFamily="34" charset="0"/>
              <a:cs typeface="MV Boli" panose="020F0502020204030204" pitchFamily="34" charset="0"/>
            </a:endParaRPr>
          </a:p>
          <a:p>
            <a:r>
              <a:rPr lang="en-BE" sz="2000" b="1" dirty="0">
                <a:solidFill>
                  <a:schemeClr val="bg1"/>
                </a:solidFill>
                <a:latin typeface="MV Boli" panose="020F0502020204030204" pitchFamily="34" charset="0"/>
                <a:cs typeface="MV Boli" panose="020F0502020204030204" pitchFamily="34" charset="0"/>
              </a:rPr>
              <a:t>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44D1B140-26B4-AA95-A6C5-131DFEBED1C4}"/>
                  </a:ext>
                </a:extLst>
              </p14:cNvPr>
              <p14:cNvContentPartPr/>
              <p14:nvPr/>
            </p14:nvContentPartPr>
            <p14:xfrm>
              <a:off x="4577940" y="4143880"/>
              <a:ext cx="970560" cy="7920"/>
            </p14:xfrm>
          </p:contentPart>
        </mc:Choice>
        <mc:Fallback xmlns="">
          <p:pic>
            <p:nvPicPr>
              <p:cNvPr id="17" name="Ink 16">
                <a:extLst>
                  <a:ext uri="{FF2B5EF4-FFF2-40B4-BE49-F238E27FC236}">
                    <a16:creationId xmlns:a16="http://schemas.microsoft.com/office/drawing/2014/main" id="{44D1B140-26B4-AA95-A6C5-131DFEBED1C4}"/>
                  </a:ext>
                </a:extLst>
              </p:cNvPr>
              <p:cNvPicPr/>
              <p:nvPr/>
            </p:nvPicPr>
            <p:blipFill>
              <a:blip r:embed="rId3"/>
              <a:stretch>
                <a:fillRect/>
              </a:stretch>
            </p:blipFill>
            <p:spPr>
              <a:xfrm>
                <a:off x="4523940" y="4036240"/>
                <a:ext cx="1078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35EC4635-D477-889C-3C4F-5F273DB51EA8}"/>
                  </a:ext>
                </a:extLst>
              </p14:cNvPr>
              <p14:cNvContentPartPr/>
              <p14:nvPr/>
            </p14:nvContentPartPr>
            <p14:xfrm>
              <a:off x="8474940" y="4155040"/>
              <a:ext cx="2142360" cy="15480"/>
            </p14:xfrm>
          </p:contentPart>
        </mc:Choice>
        <mc:Fallback xmlns="">
          <p:pic>
            <p:nvPicPr>
              <p:cNvPr id="19" name="Ink 18">
                <a:extLst>
                  <a:ext uri="{FF2B5EF4-FFF2-40B4-BE49-F238E27FC236}">
                    <a16:creationId xmlns:a16="http://schemas.microsoft.com/office/drawing/2014/main" id="{35EC4635-D477-889C-3C4F-5F273DB51EA8}"/>
                  </a:ext>
                </a:extLst>
              </p:cNvPr>
              <p:cNvPicPr/>
              <p:nvPr/>
            </p:nvPicPr>
            <p:blipFill>
              <a:blip r:embed="rId5"/>
              <a:stretch>
                <a:fillRect/>
              </a:stretch>
            </p:blipFill>
            <p:spPr>
              <a:xfrm>
                <a:off x="8385300" y="3975040"/>
                <a:ext cx="232200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4304190" y="4429273"/>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dirty="0">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8787090" y="4429273"/>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dirty="0">
              <a:solidFill>
                <a:schemeClr val="accent2"/>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dirty="0">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dirty="0">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dirty="0">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8383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3"/>
              <a:stretch>
                <a:fillRect/>
              </a:stretch>
            </p:blipFill>
            <p:spPr>
              <a:xfrm>
                <a:off x="578790" y="1658318"/>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8656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5"/>
              <a:stretch>
                <a:fillRect/>
              </a:stretch>
            </p:blipFill>
            <p:spPr>
              <a:xfrm>
                <a:off x="3437910" y="1757678"/>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3459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7"/>
              <a:stretch>
                <a:fillRect/>
              </a:stretch>
            </p:blipFill>
            <p:spPr>
              <a:xfrm>
                <a:off x="189270" y="22379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3405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7"/>
              <a:stretch>
                <a:fillRect/>
              </a:stretch>
            </p:blipFill>
            <p:spPr>
              <a:xfrm>
                <a:off x="1736517" y="22325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8815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10"/>
              <a:stretch>
                <a:fillRect/>
              </a:stretch>
            </p:blipFill>
            <p:spPr>
              <a:xfrm>
                <a:off x="9296547" y="1767219"/>
                <a:ext cx="2039861" cy="273933"/>
              </a:xfrm>
              <a:prstGeom prst="rect">
                <a:avLst/>
              </a:prstGeom>
            </p:spPr>
          </p:pic>
        </mc:Fallback>
      </mc:AlternateContent>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dirty="0">
                <a:solidFill>
                  <a:schemeClr val="bg1"/>
                </a:solidFill>
                <a:latin typeface="MV Boli" panose="020F0502020204030204" pitchFamily="34" charset="0"/>
                <a:cs typeface="MV Boli" panose="020F0502020204030204" pitchFamily="34" charset="0"/>
              </a:rPr>
              <a:t>2 main features:</a:t>
            </a:r>
          </a:p>
          <a:p>
            <a:r>
              <a:rPr lang="en-BE" sz="2800" b="1" dirty="0">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dirty="0">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3"/>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5"/>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7"/>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568343"/>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9"/>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1"/>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p:grpSp>
        <p:nvGrpSpPr>
          <p:cNvPr id="34" name="Group 33">
            <a:extLst>
              <a:ext uri="{FF2B5EF4-FFF2-40B4-BE49-F238E27FC236}">
                <a16:creationId xmlns:a16="http://schemas.microsoft.com/office/drawing/2014/main" id="{8A15164A-258D-6A3C-47AD-6455DA62FFF6}"/>
              </a:ext>
            </a:extLst>
          </p:cNvPr>
          <p:cNvGrpSpPr/>
          <p:nvPr/>
        </p:nvGrpSpPr>
        <p:grpSpPr>
          <a:xfrm>
            <a:off x="4146390" y="5314590"/>
            <a:ext cx="3505320" cy="25920"/>
            <a:chOff x="4146390" y="5314590"/>
            <a:chExt cx="3505320" cy="2592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8D423306-1DC6-40E7-D4A1-6B63DBF1B0A0}"/>
                    </a:ext>
                  </a:extLst>
                </p14:cNvPr>
                <p14:cNvContentPartPr/>
                <p14:nvPr/>
              </p14:nvContentPartPr>
              <p14:xfrm>
                <a:off x="4984470" y="5314590"/>
                <a:ext cx="2667240" cy="23760"/>
              </p14:xfrm>
            </p:contentPart>
          </mc:Choice>
          <mc:Fallback xmlns="">
            <p:pic>
              <p:nvPicPr>
                <p:cNvPr id="32" name="Ink 31">
                  <a:extLst>
                    <a:ext uri="{FF2B5EF4-FFF2-40B4-BE49-F238E27FC236}">
                      <a16:creationId xmlns:a16="http://schemas.microsoft.com/office/drawing/2014/main" id="{8D423306-1DC6-40E7-D4A1-6B63DBF1B0A0}"/>
                    </a:ext>
                  </a:extLst>
                </p:cNvPr>
                <p:cNvPicPr/>
                <p:nvPr/>
              </p:nvPicPr>
              <p:blipFill>
                <a:blip r:embed="rId21"/>
                <a:stretch>
                  <a:fillRect/>
                </a:stretch>
              </p:blipFill>
              <p:spPr>
                <a:xfrm>
                  <a:off x="4921470" y="5251590"/>
                  <a:ext cx="2792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xmlns="">
            <p:pic>
              <p:nvPicPr>
                <p:cNvPr id="33" name="Ink 32">
                  <a:extLst>
                    <a:ext uri="{FF2B5EF4-FFF2-40B4-BE49-F238E27FC236}">
                      <a16:creationId xmlns:a16="http://schemas.microsoft.com/office/drawing/2014/main" id="{DA485915-ECF5-0252-753A-8C64885ADE5A}"/>
                    </a:ext>
                  </a:extLst>
                </p:cNvPr>
                <p:cNvPicPr/>
                <p:nvPr/>
              </p:nvPicPr>
              <p:blipFill>
                <a:blip r:embed="rId23"/>
                <a:stretch>
                  <a:fillRect/>
                </a:stretch>
              </p:blipFill>
              <p:spPr>
                <a:xfrm>
                  <a:off x="4083390" y="5266800"/>
                  <a:ext cx="596520" cy="1394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2923877"/>
          </a:xfrm>
          <a:prstGeom prst="rect">
            <a:avLst/>
          </a:prstGeom>
          <a:noFill/>
        </p:spPr>
        <p:txBody>
          <a:bodyPr wrap="square" rtlCol="0">
            <a:spAutoFit/>
          </a:bodyPr>
          <a:lstStyle/>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devise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3"/>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5"/>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dirty="0">
                <a:solidFill>
                  <a:schemeClr val="bg1"/>
                </a:solidFill>
                <a:latin typeface="MV Boli" panose="020F0502020204030204" pitchFamily="34" charset="0"/>
                <a:cs typeface="MV Boli" panose="020F0502020204030204" pitchFamily="34" charset="0"/>
              </a:rPr>
              <a:t>	Control for other factors</a:t>
            </a:r>
          </a:p>
          <a:p>
            <a:pPr lvl="2"/>
            <a:r>
              <a:rPr lang="en-BE" sz="3600" b="1" dirty="0">
                <a:solidFill>
                  <a:schemeClr val="bg1"/>
                </a:solidFill>
                <a:latin typeface="MV Boli" panose="020F0502020204030204" pitchFamily="34" charset="0"/>
                <a:cs typeface="MV Boli" panose="020F0502020204030204" pitchFamily="34" charset="0"/>
              </a:rPr>
              <a:t>	≃ Same language (dialect background!) </a:t>
            </a:r>
          </a:p>
          <a:p>
            <a:pPr lvl="2"/>
            <a:r>
              <a:rPr lang="en-BE" sz="3600" b="1" dirty="0">
                <a:solidFill>
                  <a:schemeClr val="bg1"/>
                </a:solidFill>
                <a:latin typeface="MV Boli" panose="020F0502020204030204" pitchFamily="34" charset="0"/>
                <a:cs typeface="MV Boli" panose="020F0502020204030204" pitchFamily="34" charset="0"/>
              </a:rPr>
              <a:t>	≃ Socio-economic status</a:t>
            </a:r>
          </a:p>
          <a:p>
            <a:pPr lvl="2"/>
            <a:r>
              <a:rPr lang="en-BE" sz="3600" b="1" dirty="0">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Musical experiment </a:t>
            </a:r>
            <a:endParaRPr lang="en-BE" b="1" dirty="0">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3"/>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4"/>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6"/>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8"/>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0"/>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2"/>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3"/>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5"/>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5"/>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5"/>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19"/>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437" y="4699550"/>
                  <a:ext cx="2198880" cy="7783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29743" y="5421728"/>
                  <a:ext cx="1003708"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838" y="6023596"/>
                  <a:ext cx="384758" cy="319784"/>
                </a:xfrm>
                <a:prstGeom prst="rect">
                  <a:avLst/>
                </a:prstGeom>
              </p:spPr>
            </p:pic>
          </mc:Fallback>
        </mc:AlternateContent>
      </p:grpSp>
    </p:spTree>
    <p:extLst>
      <p:ext uri="{BB962C8B-B14F-4D97-AF65-F5344CB8AC3E}">
        <p14:creationId xmlns:p14="http://schemas.microsoft.com/office/powerpoint/2010/main" val="143795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highlight>
                  <a:srgbClr val="E97132"/>
                </a:highlight>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3"/>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5"/>
              <a:stretch>
                <a:fillRect/>
              </a:stretch>
            </p:blipFill>
            <p:spPr>
              <a:xfrm>
                <a:off x="578790" y="1442418"/>
                <a:ext cx="589320" cy="361800"/>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dirty="0"/>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TalkBank</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niet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aankomen</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j'ankom</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ankom@n</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wie</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5"/>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 14h = 8000 h = 1000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5"/>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a:t>
            </a:r>
            <a:r>
              <a:rPr lang="en-GB" b="1" dirty="0" err="1">
                <a:solidFill>
                  <a:srgbClr val="F2CFEE"/>
                </a:solidFill>
                <a:latin typeface="MV Boli" panose="02000500030200090000" pitchFamily="2" charset="0"/>
                <a:cs typeface="MV Boli" panose="02000500030200090000" pitchFamily="2" charset="0"/>
              </a:rPr>
              <a:t>nascl.rc.nau.edu</a:t>
            </a:r>
            <a:r>
              <a:rPr lang="en-GB" b="1" dirty="0">
                <a:solidFill>
                  <a:srgbClr val="F2CFEE"/>
                </a:solidFill>
                <a:latin typeface="MV Boli" panose="02000500030200090000" pitchFamily="2" charset="0"/>
                <a:cs typeface="MV Boli" panose="02000500030200090000" pitchFamily="2" charset="0"/>
              </a:rPr>
              <a:t>/about-</a:t>
            </a:r>
            <a:r>
              <a:rPr lang="en-GB" b="1" dirty="0" err="1">
                <a:solidFill>
                  <a:srgbClr val="F2CFEE"/>
                </a:solidFill>
                <a:latin typeface="MV Boli" panose="02000500030200090000" pitchFamily="2" charset="0"/>
                <a:cs typeface="MV Boli" panose="02000500030200090000" pitchFamily="2" charset="0"/>
              </a:rPr>
              <a:t>gramle</a:t>
            </a:r>
            <a:r>
              <a:rPr lang="en-GB" b="1" dirty="0">
                <a:solidFill>
                  <a:srgbClr val="F2CFEE"/>
                </a:solidFill>
                <a:latin typeface="MV Boli" panose="02000500030200090000" pitchFamily="2" charset="0"/>
                <a:cs typeface="MV Boli" panose="02000500030200090000" pitchFamily="2" charset="0"/>
              </a:rPr>
              <a:t>/</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dirty="0">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instruments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r>
              <a:rPr lang="en-BE" sz="3600" b="1" dirty="0">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(1)</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A combination of both:</a:t>
            </a:r>
          </a:p>
          <a:p>
            <a:r>
              <a:rPr lang="en-BE" sz="2800" b="1" dirty="0">
                <a:solidFill>
                  <a:schemeClr val="bg1"/>
                </a:solidFill>
                <a:latin typeface="MV Boli" panose="020F0502020204030204" pitchFamily="34" charset="0"/>
                <a:cs typeface="MV Boli" panose="020F0502020204030204" pitchFamily="34" charset="0"/>
              </a:rPr>
              <a:t>	First automatic </a:t>
            </a:r>
          </a:p>
          <a:p>
            <a:r>
              <a:rPr lang="en-BE" sz="2800" b="1" dirty="0">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dirty="0">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dirty="0">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Wide-band spectrogram</a:t>
            </a:r>
          </a:p>
          <a:p>
            <a:pPr algn="ctr"/>
            <a:r>
              <a:rPr lang="en-BE" sz="1400" dirty="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Narrow-band spectrogram</a:t>
            </a:r>
          </a:p>
          <a:p>
            <a:pPr algn="ctr"/>
            <a:r>
              <a:rPr lang="en-BE" sz="1400" dirty="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a:p>
            <a:endParaRPr lang="en-BE" sz="3600" b="1" dirty="0">
              <a:solidFill>
                <a:schemeClr val="bg1"/>
              </a:solidFill>
              <a:latin typeface="MV Boli" panose="020F0502020204030204" pitchFamily="34" charset="0"/>
              <a:cs typeface="MV Boli" panose="020F0502020204030204" pitchFamily="34" charset="0"/>
            </a:endParaRPr>
          </a:p>
          <a:p>
            <a:r>
              <a:rPr lang="en-BE" sz="3600" b="1" dirty="0">
                <a:solidFill>
                  <a:schemeClr val="bg1"/>
                </a:solidFill>
                <a:latin typeface="MV Boli" panose="020F0502020204030204" pitchFamily="34" charset="0"/>
                <a:cs typeface="MV Boli" panose="020F0502020204030204" pitchFamily="34" charset="0"/>
              </a:rPr>
              <a:t>						</a:t>
            </a:r>
            <a:r>
              <a:rPr lang="en-BE" sz="2800" b="1" dirty="0">
                <a:solidFill>
                  <a:schemeClr val="bg1"/>
                </a:solidFill>
                <a:latin typeface="MV Boli" panose="020F0502020204030204" pitchFamily="34" charset="0"/>
                <a:cs typeface="MV Boli" panose="020F0502020204030204" pitchFamily="34" charset="0"/>
              </a:rPr>
              <a:t> - usually real F0x2 or real F0/2</a:t>
            </a:r>
          </a:p>
          <a:p>
            <a:endParaRPr lang="en-BE" sz="2800" b="1" dirty="0">
              <a:solidFill>
                <a:schemeClr val="bg1"/>
              </a:solidFill>
              <a:latin typeface="MV Boli" panose="020F0502020204030204" pitchFamily="34" charset="0"/>
              <a:cs typeface="MV Boli" panose="020F0502020204030204" pitchFamily="34" charset="0"/>
            </a:endParaRPr>
          </a:p>
          <a:p>
            <a:r>
              <a:rPr lang="en-BE" sz="2800" b="1" dirty="0">
                <a:solidFill>
                  <a:schemeClr val="bg1"/>
                </a:solidFill>
                <a:latin typeface="MV Boli" panose="020F0502020204030204" pitchFamily="34" charset="0"/>
                <a:cs typeface="MV Boli" panose="020F0502020204030204" pitchFamily="34" charset="0"/>
              </a:rPr>
              <a:t>						</a:t>
            </a:r>
            <a:r>
              <a:rPr lang="en-BE" sz="2800" b="1" dirty="0">
                <a:solidFill>
                  <a:srgbClr val="F2CFEE"/>
                </a:solidFill>
                <a:latin typeface="MV Boli" panose="020F0502020204030204" pitchFamily="34" charset="0"/>
                <a:cs typeface="MV Boli" panose="020F0502020204030204" pitchFamily="34" charset="0"/>
              </a:rPr>
              <a:t>Solutions:</a:t>
            </a:r>
          </a:p>
          <a:p>
            <a:r>
              <a:rPr lang="en-BE" sz="2800" b="1" dirty="0">
                <a:solidFill>
                  <a:srgbClr val="F2CFEE"/>
                </a:solidFill>
                <a:latin typeface="MV Boli" panose="020F0502020204030204" pitchFamily="34" charset="0"/>
                <a:cs typeface="MV Boli" panose="020F0502020204030204" pitchFamily="34" charset="0"/>
              </a:rPr>
              <a:t>							- “Kill octave jumps”</a:t>
            </a:r>
          </a:p>
          <a:p>
            <a:r>
              <a:rPr lang="en-BE" sz="2800" b="1" dirty="0">
                <a:solidFill>
                  <a:srgbClr val="F2CFEE"/>
                </a:solidFill>
                <a:latin typeface="MV Boli" panose="020F0502020204030204" pitchFamily="34" charset="0"/>
                <a:cs typeface="MV Boli" panose="020F0502020204030204" pitchFamily="34" charset="0"/>
              </a:rPr>
              <a:t>							- Fine-tune your parameters</a:t>
            </a:r>
          </a:p>
          <a:p>
            <a:r>
              <a:rPr lang="en-BE" sz="2800" b="1" dirty="0">
                <a:solidFill>
                  <a:srgbClr val="F2CFEE"/>
                </a:solidFill>
                <a:latin typeface="MV Boli" panose="020F0502020204030204" pitchFamily="34" charset="0"/>
                <a:cs typeface="MV Boli" panose="020F0502020204030204" pitchFamily="34" charset="0"/>
              </a:rPr>
              <a:t>							- Exclusion of outliers</a:t>
            </a:r>
          </a:p>
          <a:p>
            <a:r>
              <a:rPr lang="en-BE" sz="2800" b="1" dirty="0">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dirty="0">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dirty="0">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dirty="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dirty="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7592"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5114145" y="254788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7290716" y="2548623"/>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dirty="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dirty="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Later </a:t>
            </a:r>
          </a:p>
          <a:p>
            <a:r>
              <a:rPr lang="en-BE" sz="3200" dirty="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dirty="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A44F8CA3-A4B3-C788-507D-3B0F3F926FDB}"/>
              </a:ext>
            </a:extLst>
          </p:cNvPr>
          <p:cNvSpPr txBox="1"/>
          <p:nvPr/>
        </p:nvSpPr>
        <p:spPr>
          <a:xfrm>
            <a:off x="278969" y="2555054"/>
            <a:ext cx="11670224" cy="2800767"/>
          </a:xfrm>
          <a:prstGeom prst="rect">
            <a:avLst/>
          </a:prstGeom>
          <a:noFill/>
        </p:spPr>
        <p:txBody>
          <a:bodyPr wrap="square" rtlCol="0">
            <a:spAutoFit/>
          </a:bodyPr>
          <a:lstStyle/>
          <a:p>
            <a:pPr algn="just"/>
            <a:r>
              <a:rPr lang="en-BE" sz="4400" dirty="0">
                <a:solidFill>
                  <a:srgbClr val="F2CFEE"/>
                </a:solidFill>
                <a:latin typeface="MV Boli" panose="02000500030200090000" pitchFamily="2" charset="0"/>
                <a:cs typeface="MV Boli" panose="02000500030200090000" pitchFamily="2" charset="0"/>
              </a:rPr>
              <a:t>Children use (intrinsic vowel) F0 to distinguish high and low vowels…</a:t>
            </a:r>
          </a:p>
          <a:p>
            <a:pPr algn="just"/>
            <a:endParaRPr lang="en-BE" sz="4400" dirty="0">
              <a:solidFill>
                <a:srgbClr val="F2CFEE"/>
              </a:solidFill>
              <a:latin typeface="MV Boli" panose="02000500030200090000" pitchFamily="2" charset="0"/>
              <a:cs typeface="MV Boli" panose="02000500030200090000" pitchFamily="2" charset="0"/>
            </a:endParaRPr>
          </a:p>
          <a:p>
            <a:pPr algn="just"/>
            <a:r>
              <a:rPr lang="en-BE" sz="4400" dirty="0">
                <a:solidFill>
                  <a:srgbClr val="F2CFEE"/>
                </a:solidFill>
                <a:latin typeface="MV Boli" panose="02000500030200090000" pitchFamily="2" charset="0"/>
                <a:cs typeface="MV Boli" panose="02000500030200090000" pitchFamily="2" charset="0"/>
              </a:rPr>
              <a:t>They learn to do so gradually…</a:t>
            </a: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3" name="TextBox 2">
            <a:extLst>
              <a:ext uri="{FF2B5EF4-FFF2-40B4-BE49-F238E27FC236}">
                <a16:creationId xmlns:a16="http://schemas.microsoft.com/office/drawing/2014/main" id="{093D17AF-36B8-98C9-DB35-04A11C968E67}"/>
              </a:ext>
            </a:extLst>
          </p:cNvPr>
          <p:cNvSpPr txBox="1"/>
          <p:nvPr/>
        </p:nvSpPr>
        <p:spPr>
          <a:xfrm>
            <a:off x="-257076" y="6179975"/>
            <a:ext cx="4469250" cy="523220"/>
          </a:xfrm>
          <a:prstGeom prst="rect">
            <a:avLst/>
          </a:prstGeom>
          <a:noFill/>
        </p:spPr>
        <p:txBody>
          <a:bodyPr wrap="square">
            <a:spAutoFit/>
          </a:bodyPr>
          <a:lstStyle/>
          <a:p>
            <a:pPr algn="ctr"/>
            <a:r>
              <a:rPr lang="en-GB" sz="2800" b="1" dirty="0">
                <a:solidFill>
                  <a:schemeClr val="bg1"/>
                </a:solidFill>
              </a:rPr>
              <a:t>[</a:t>
            </a:r>
            <a:r>
              <a:rPr lang="en-GB" sz="2800" b="1" dirty="0" err="1">
                <a:solidFill>
                  <a:schemeClr val="bg1"/>
                </a:solidFill>
              </a:rPr>
              <a:t>paːɐ</a:t>
            </a:r>
            <a:r>
              <a:rPr lang="en-GB" sz="2800" b="1" dirty="0">
                <a:solidFill>
                  <a:schemeClr val="bg1"/>
                </a:solidFill>
              </a:rPr>
              <a:t>̯] </a:t>
            </a:r>
            <a:endParaRPr lang="en-BE" sz="2800" b="1" dirty="0">
              <a:solidFill>
                <a:schemeClr val="bg1"/>
              </a:solidFill>
            </a:endParaRPr>
          </a:p>
        </p:txBody>
      </p:sp>
      <p:sp>
        <p:nvSpPr>
          <p:cNvPr id="8" name="Freeform 7">
            <a:extLst>
              <a:ext uri="{FF2B5EF4-FFF2-40B4-BE49-F238E27FC236}">
                <a16:creationId xmlns:a16="http://schemas.microsoft.com/office/drawing/2014/main" id="{FF820C60-CABC-68FF-2F0C-24CDB4139A81}"/>
              </a:ext>
            </a:extLst>
          </p:cNvPr>
          <p:cNvSpPr/>
          <p:nvPr/>
        </p:nvSpPr>
        <p:spPr>
          <a:xfrm>
            <a:off x="913604" y="3844122"/>
            <a:ext cx="2127891" cy="2335853"/>
          </a:xfrm>
          <a:custGeom>
            <a:avLst/>
            <a:gdLst/>
            <a:ahLst/>
            <a:cxnLst/>
            <a:rect l="l" t="t" r="r" b="b"/>
            <a:pathLst>
              <a:path w="1574658" h="2520520">
                <a:moveTo>
                  <a:pt x="648388" y="0"/>
                </a:moveTo>
                <a:cubicBezTo>
                  <a:pt x="865705" y="0"/>
                  <a:pt x="1044725" y="72448"/>
                  <a:pt x="1185447" y="217345"/>
                </a:cubicBezTo>
                <a:cubicBezTo>
                  <a:pt x="1326168" y="362241"/>
                  <a:pt x="1396529" y="546326"/>
                  <a:pt x="1396529" y="769599"/>
                </a:cubicBezTo>
                <a:cubicBezTo>
                  <a:pt x="1396529" y="869370"/>
                  <a:pt x="1379022" y="975964"/>
                  <a:pt x="1344009" y="1089382"/>
                </a:cubicBezTo>
                <a:cubicBezTo>
                  <a:pt x="1308995" y="1202799"/>
                  <a:pt x="1246971" y="1333441"/>
                  <a:pt x="1157934" y="1481306"/>
                </a:cubicBezTo>
                <a:cubicBezTo>
                  <a:pt x="1068898" y="1629172"/>
                  <a:pt x="917548" y="1830773"/>
                  <a:pt x="703887" y="2086109"/>
                </a:cubicBezTo>
                <a:lnTo>
                  <a:pt x="627375" y="2176732"/>
                </a:lnTo>
                <a:lnTo>
                  <a:pt x="1574658" y="2176732"/>
                </a:lnTo>
                <a:lnTo>
                  <a:pt x="1574658" y="2520520"/>
                </a:lnTo>
                <a:lnTo>
                  <a:pt x="0" y="2520520"/>
                </a:lnTo>
                <a:lnTo>
                  <a:pt x="0" y="2495582"/>
                </a:lnTo>
                <a:lnTo>
                  <a:pt x="149628" y="2319235"/>
                </a:lnTo>
                <a:cubicBezTo>
                  <a:pt x="383570" y="2029479"/>
                  <a:pt x="569715" y="1783661"/>
                  <a:pt x="708062" y="1581782"/>
                </a:cubicBezTo>
                <a:cubicBezTo>
                  <a:pt x="846408" y="1379903"/>
                  <a:pt x="936660" y="1227306"/>
                  <a:pt x="978817" y="1123991"/>
                </a:cubicBezTo>
                <a:cubicBezTo>
                  <a:pt x="1020974" y="1020677"/>
                  <a:pt x="1042053" y="918550"/>
                  <a:pt x="1042053" y="817610"/>
                </a:cubicBezTo>
                <a:cubicBezTo>
                  <a:pt x="1042053" y="677482"/>
                  <a:pt x="1002271" y="564965"/>
                  <a:pt x="922707" y="480056"/>
                </a:cubicBezTo>
                <a:cubicBezTo>
                  <a:pt x="843142" y="395148"/>
                  <a:pt x="737453" y="352694"/>
                  <a:pt x="605638" y="352694"/>
                </a:cubicBezTo>
                <a:cubicBezTo>
                  <a:pt x="505886" y="352694"/>
                  <a:pt x="407618" y="382086"/>
                  <a:pt x="310835" y="440868"/>
                </a:cubicBezTo>
                <a:cubicBezTo>
                  <a:pt x="214051" y="499651"/>
                  <a:pt x="127065" y="582480"/>
                  <a:pt x="49876" y="689358"/>
                </a:cubicBezTo>
                <a:lnTo>
                  <a:pt x="49876" y="236911"/>
                </a:lnTo>
                <a:cubicBezTo>
                  <a:pt x="243443" y="78970"/>
                  <a:pt x="442947" y="0"/>
                  <a:pt x="648388" y="0"/>
                </a:cubicBezTo>
                <a:close/>
              </a:path>
            </a:pathLst>
          </a:custGeom>
          <a:solidFill>
            <a:srgbClr val="FFE7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pic>
        <p:nvPicPr>
          <p:cNvPr id="1026" name="Picture 2" descr="Ocean Pier Beach Cuttable Design SVG PNG DXF &amp; Eps Designs Cameo File  Silhouette - Etsy">
            <a:extLst>
              <a:ext uri="{FF2B5EF4-FFF2-40B4-BE49-F238E27FC236}">
                <a16:creationId xmlns:a16="http://schemas.microsoft.com/office/drawing/2014/main" id="{65196E1D-1B92-C7C0-DF4F-AED7802EAD84}"/>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4757" b="42809" l="10000" r="90000"/>
                    </a14:imgEffect>
                    <a14:imgEffect>
                      <a14:colorTemperature colorTemp="1500"/>
                    </a14:imgEffect>
                  </a14:imgLayer>
                </a14:imgProps>
              </a:ext>
              <a:ext uri="{28A0092B-C50C-407E-A947-70E740481C1C}">
                <a14:useLocalDpi xmlns:a14="http://schemas.microsoft.com/office/drawing/2010/main" val="0"/>
              </a:ext>
            </a:extLst>
          </a:blip>
          <a:srcRect t="-2764" b="52434"/>
          <a:stretch/>
        </p:blipFill>
        <p:spPr bwMode="auto">
          <a:xfrm>
            <a:off x="7082828" y="3429000"/>
            <a:ext cx="6081771" cy="3060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60E1CB-4E67-532D-1AE0-DCDE19069AF0}"/>
              </a:ext>
            </a:extLst>
          </p:cNvPr>
          <p:cNvSpPr txBox="1"/>
          <p:nvPr/>
        </p:nvSpPr>
        <p:spPr>
          <a:xfrm>
            <a:off x="9339944" y="6179975"/>
            <a:ext cx="1371600" cy="523220"/>
          </a:xfrm>
          <a:prstGeom prst="rect">
            <a:avLst/>
          </a:prstGeom>
          <a:noFill/>
        </p:spPr>
        <p:txBody>
          <a:bodyPr wrap="square">
            <a:spAutoFit/>
          </a:bodyPr>
          <a:lstStyle/>
          <a:p>
            <a:pPr algn="ctr"/>
            <a:r>
              <a:rPr lang="en-GB" sz="2800" b="1" dirty="0">
                <a:solidFill>
                  <a:schemeClr val="bg1"/>
                </a:solidFill>
              </a:rPr>
              <a:t>[</a:t>
            </a:r>
            <a:r>
              <a:rPr lang="en-GB" sz="2800" b="1" dirty="0" err="1">
                <a:solidFill>
                  <a:schemeClr val="bg1"/>
                </a:solidFill>
              </a:rPr>
              <a:t>piːɐ</a:t>
            </a:r>
            <a:r>
              <a:rPr lang="en-GB" sz="2800" b="1" dirty="0">
                <a:solidFill>
                  <a:schemeClr val="bg1"/>
                </a:solidFill>
              </a:rPr>
              <a:t>̯]</a:t>
            </a:r>
            <a:endParaRPr lang="en-BE" sz="2800" b="1" dirty="0">
              <a:solidFill>
                <a:schemeClr val="bg1"/>
              </a:solidFill>
            </a:endParaRPr>
          </a:p>
        </p:txBody>
      </p:sp>
      <p:sp>
        <p:nvSpPr>
          <p:cNvPr id="11" name="TextBox 10">
            <a:extLst>
              <a:ext uri="{FF2B5EF4-FFF2-40B4-BE49-F238E27FC236}">
                <a16:creationId xmlns:a16="http://schemas.microsoft.com/office/drawing/2014/main" id="{A30D133D-F6CD-E61D-B3AA-99B2ADA47640}"/>
              </a:ext>
            </a:extLst>
          </p:cNvPr>
          <p:cNvSpPr txBox="1"/>
          <p:nvPr/>
        </p:nvSpPr>
        <p:spPr>
          <a:xfrm>
            <a:off x="5109173" y="6179975"/>
            <a:ext cx="1371600" cy="523220"/>
          </a:xfrm>
          <a:prstGeom prst="rect">
            <a:avLst/>
          </a:prstGeom>
          <a:noFill/>
        </p:spPr>
        <p:txBody>
          <a:bodyPr wrap="square">
            <a:spAutoFit/>
          </a:bodyPr>
          <a:lstStyle/>
          <a:p>
            <a:pPr algn="ctr"/>
            <a:r>
              <a:rPr lang="en-GB" sz="2800" b="1" dirty="0">
                <a:solidFill>
                  <a:schemeClr val="bg1"/>
                </a:solidFill>
              </a:rPr>
              <a:t>[</a:t>
            </a:r>
            <a:r>
              <a:rPr lang="en-GB" sz="2800" b="1" dirty="0" err="1">
                <a:solidFill>
                  <a:schemeClr val="bg1"/>
                </a:solidFill>
              </a:rPr>
              <a:t>puːɐ</a:t>
            </a:r>
            <a:r>
              <a:rPr lang="en-GB" sz="2800" b="1" dirty="0">
                <a:solidFill>
                  <a:schemeClr val="bg1"/>
                </a:solidFill>
              </a:rPr>
              <a:t>̯]</a:t>
            </a:r>
            <a:endParaRPr lang="en-BE" sz="2800" b="1" dirty="0">
              <a:solidFill>
                <a:schemeClr val="bg1"/>
              </a:solidFill>
            </a:endParaRPr>
          </a:p>
        </p:txBody>
      </p:sp>
      <p:sp>
        <p:nvSpPr>
          <p:cNvPr id="12" name="TextBox 11">
            <a:extLst>
              <a:ext uri="{FF2B5EF4-FFF2-40B4-BE49-F238E27FC236}">
                <a16:creationId xmlns:a16="http://schemas.microsoft.com/office/drawing/2014/main" id="{0F9FA886-8653-7428-3CF9-0E4081B7DFB5}"/>
              </a:ext>
            </a:extLst>
          </p:cNvPr>
          <p:cNvSpPr txBox="1"/>
          <p:nvPr/>
        </p:nvSpPr>
        <p:spPr>
          <a:xfrm>
            <a:off x="-261432" y="3066653"/>
            <a:ext cx="446925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a:t>
            </a:r>
            <a:r>
              <a:rPr lang="en-GB" sz="2800" b="1" dirty="0" err="1">
                <a:solidFill>
                  <a:schemeClr val="bg1"/>
                </a:solidFill>
                <a:latin typeface="MV Boli" panose="02000500030200090000" pitchFamily="2" charset="0"/>
                <a:cs typeface="MV Boli" panose="02000500030200090000" pitchFamily="2" charset="0"/>
              </a:rPr>
              <a:t>Paar</a:t>
            </a:r>
            <a:r>
              <a:rPr lang="en-GB" sz="2800" b="1" dirty="0">
                <a:solidFill>
                  <a:schemeClr val="bg1"/>
                </a:solidFill>
                <a:latin typeface="MV Boli" panose="02000500030200090000" pitchFamily="2" charset="0"/>
                <a:cs typeface="MV Boli" panose="02000500030200090000" pitchFamily="2" charset="0"/>
              </a:rPr>
              <a:t>&gt;</a:t>
            </a:r>
            <a:endParaRPr lang="en-BE" sz="2800" b="1" dirty="0">
              <a:solidFill>
                <a:schemeClr val="bg1"/>
              </a:solidFill>
              <a:latin typeface="MV Boli" panose="02000500030200090000" pitchFamily="2" charset="0"/>
              <a:cs typeface="MV Boli" panose="02000500030200090000" pitchFamily="2" charset="0"/>
            </a:endParaRPr>
          </a:p>
        </p:txBody>
      </p:sp>
      <p:sp>
        <p:nvSpPr>
          <p:cNvPr id="13" name="TextBox 12">
            <a:extLst>
              <a:ext uri="{FF2B5EF4-FFF2-40B4-BE49-F238E27FC236}">
                <a16:creationId xmlns:a16="http://schemas.microsoft.com/office/drawing/2014/main" id="{ADAD9527-9D3F-46C1-6215-1C02A36C1367}"/>
              </a:ext>
            </a:extLst>
          </p:cNvPr>
          <p:cNvSpPr txBox="1"/>
          <p:nvPr/>
        </p:nvSpPr>
        <p:spPr>
          <a:xfrm>
            <a:off x="9335588" y="3066653"/>
            <a:ext cx="1371600" cy="523220"/>
          </a:xfrm>
          <a:prstGeom prst="rect">
            <a:avLst/>
          </a:prstGeom>
          <a:noFill/>
        </p:spPr>
        <p:txBody>
          <a:bodyPr wrap="square">
            <a:spAutoFit/>
          </a:bodyPr>
          <a:lstStyle/>
          <a:p>
            <a:pPr algn="ctr"/>
            <a:r>
              <a:rPr lang="en-BE" sz="2800" b="1" dirty="0">
                <a:solidFill>
                  <a:schemeClr val="bg1"/>
                </a:solidFill>
                <a:latin typeface="MV Boli" panose="02000500030200090000" pitchFamily="2" charset="0"/>
                <a:cs typeface="MV Boli" panose="02000500030200090000" pitchFamily="2" charset="0"/>
              </a:rPr>
              <a:t>&lt;Pier&gt;</a:t>
            </a:r>
          </a:p>
        </p:txBody>
      </p:sp>
      <p:sp>
        <p:nvSpPr>
          <p:cNvPr id="14" name="TextBox 13">
            <a:extLst>
              <a:ext uri="{FF2B5EF4-FFF2-40B4-BE49-F238E27FC236}">
                <a16:creationId xmlns:a16="http://schemas.microsoft.com/office/drawing/2014/main" id="{A73ECCB0-F632-9108-8D6A-D89B100FB547}"/>
              </a:ext>
            </a:extLst>
          </p:cNvPr>
          <p:cNvSpPr txBox="1"/>
          <p:nvPr/>
        </p:nvSpPr>
        <p:spPr>
          <a:xfrm>
            <a:off x="5104817" y="3066653"/>
            <a:ext cx="137160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a:t>
            </a:r>
            <a:r>
              <a:rPr lang="en-GB" sz="2800" b="1" dirty="0" err="1">
                <a:solidFill>
                  <a:schemeClr val="bg1"/>
                </a:solidFill>
                <a:latin typeface="MV Boli" panose="02000500030200090000" pitchFamily="2" charset="0"/>
                <a:cs typeface="MV Boli" panose="02000500030200090000" pitchFamily="2" charset="0"/>
              </a:rPr>
              <a:t>pur</a:t>
            </a:r>
            <a:r>
              <a:rPr lang="en-GB" sz="2800" b="1" dirty="0">
                <a:solidFill>
                  <a:schemeClr val="bg1"/>
                </a:solidFill>
                <a:latin typeface="MV Boli" panose="02000500030200090000" pitchFamily="2" charset="0"/>
                <a:cs typeface="MV Boli" panose="02000500030200090000" pitchFamily="2" charset="0"/>
              </a:rPr>
              <a:t>&gt;</a:t>
            </a:r>
            <a:endParaRPr lang="en-BE" sz="2800" b="1" dirty="0">
              <a:solidFill>
                <a:schemeClr val="bg1"/>
              </a:solidFill>
              <a:latin typeface="MV Boli" panose="02000500030200090000" pitchFamily="2" charset="0"/>
              <a:cs typeface="MV Boli" panose="02000500030200090000" pitchFamily="2" charset="0"/>
            </a:endParaRPr>
          </a:p>
        </p:txBody>
      </p:sp>
      <p:pic>
        <p:nvPicPr>
          <p:cNvPr id="16" name="Graphic 15" descr="Water with solid fill">
            <a:extLst>
              <a:ext uri="{FF2B5EF4-FFF2-40B4-BE49-F238E27FC236}">
                <a16:creationId xmlns:a16="http://schemas.microsoft.com/office/drawing/2014/main" id="{4689D80E-9083-6FB2-C9E3-7586C06E2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734" y="4169701"/>
            <a:ext cx="914400" cy="914400"/>
          </a:xfrm>
          <a:prstGeom prst="rect">
            <a:avLst/>
          </a:prstGeom>
        </p:spPr>
      </p:pic>
      <p:pic>
        <p:nvPicPr>
          <p:cNvPr id="17" name="Graphic 16" descr="Water with solid fill">
            <a:extLst>
              <a:ext uri="{FF2B5EF4-FFF2-40B4-BE49-F238E27FC236}">
                <a16:creationId xmlns:a16="http://schemas.microsoft.com/office/drawing/2014/main" id="{2820FF6A-80C6-E502-3FA1-3EB6D59D4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8023" y="4522983"/>
            <a:ext cx="914400" cy="914400"/>
          </a:xfrm>
          <a:prstGeom prst="rect">
            <a:avLst/>
          </a:prstGeom>
        </p:spPr>
      </p:pic>
      <p:pic>
        <p:nvPicPr>
          <p:cNvPr id="18" name="Graphic 17" descr="Water with solid fill">
            <a:extLst>
              <a:ext uri="{FF2B5EF4-FFF2-40B4-BE49-F238E27FC236}">
                <a16:creationId xmlns:a16="http://schemas.microsoft.com/office/drawing/2014/main" id="{B3A0FA8E-E4F7-447D-C2E4-516D2045E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3045" y="4810364"/>
            <a:ext cx="914400" cy="914400"/>
          </a:xfrm>
          <a:prstGeom prst="rect">
            <a:avLst/>
          </a:prstGeom>
        </p:spPr>
      </p:pic>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3108543"/>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a:t>
            </a:r>
            <a:r>
              <a:rPr lang="en-GB" sz="2800">
                <a:solidFill>
                  <a:schemeClr val="bg1"/>
                </a:solidFill>
                <a:latin typeface="Gill Sans MT" panose="020B0502020104020203" pitchFamily="34" charset="77"/>
                <a:cs typeface="MV Boli" panose="02000500030200090000" pitchFamily="2" charset="0"/>
              </a:rPr>
              <a:t>&gt; Exercise</a:t>
            </a:r>
            <a:endParaRPr lang="en-GB" sz="2800" dirty="0">
              <a:solidFill>
                <a:schemeClr val="bg1"/>
              </a:solidFill>
              <a:latin typeface="Gill Sans MT" panose="020B0502020104020203" pitchFamily="34" charset="77"/>
              <a:cs typeface="MV Boli" panose="02000500030200090000" pitchFamily="2" charset="0"/>
            </a:endParaRP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spTree>
    <p:extLst>
      <p:ext uri="{BB962C8B-B14F-4D97-AF65-F5344CB8AC3E}">
        <p14:creationId xmlns:p14="http://schemas.microsoft.com/office/powerpoint/2010/main" val="2569826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Questions? </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dirty="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dirty="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Speech experiment </a:t>
            </a:r>
            <a:endParaRPr lang="en-BE" b="1" dirty="0">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/a/</a:t>
              </a:r>
              <a:endParaRPr lang="en-BE" sz="2800" b="1" dirty="0">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Do children do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dirty="0"/>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dirty="0">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dirty="0"/>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dirty="0"/>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dirty="0">
                <a:solidFill>
                  <a:srgbClr val="F2CFEE"/>
                </a:solidFill>
                <a:latin typeface="MV Boli" panose="02000500030200090000" pitchFamily="2" charset="0"/>
                <a:cs typeface="MV Boli" panose="02000500030200090000" pitchFamily="2" charset="0"/>
              </a:rPr>
              <a:t> Do children learn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1054</TotalTime>
  <Words>3075</Words>
  <Application>Microsoft Macintosh PowerPoint</Application>
  <PresentationFormat>Widescreen</PresentationFormat>
  <Paragraphs>589</Paragraphs>
  <Slides>52</Slides>
  <Notes>20</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Aptos</vt:lpstr>
      <vt:lpstr>Aptos Display</vt:lpstr>
      <vt:lpstr>Arial</vt:lpstr>
      <vt:lpstr>Chalkduster</vt:lpstr>
      <vt:lpstr>Gill Sans MT</vt:lpstr>
      <vt:lpstr>Monotype Sorts</vt:lpstr>
      <vt:lpstr>MV Boli</vt:lpstr>
      <vt:lpstr>Söhne</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32</cp:revision>
  <dcterms:created xsi:type="dcterms:W3CDTF">2024-04-04T13:43:00Z</dcterms:created>
  <dcterms:modified xsi:type="dcterms:W3CDTF">2024-05-06T16:10:10Z</dcterms:modified>
  <cp:category/>
</cp:coreProperties>
</file>